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7" r:id="rId5"/>
    <p:sldId id="308" r:id="rId6"/>
    <p:sldId id="318" r:id="rId7"/>
    <p:sldId id="323" r:id="rId8"/>
    <p:sldId id="324" r:id="rId9"/>
    <p:sldId id="326" r:id="rId10"/>
    <p:sldId id="319" r:id="rId11"/>
    <p:sldId id="325" r:id="rId12"/>
    <p:sldId id="320" r:id="rId13"/>
    <p:sldId id="327" r:id="rId14"/>
    <p:sldId id="321" r:id="rId15"/>
    <p:sldId id="298" r:id="rId16"/>
    <p:sldId id="300" r:id="rId17"/>
    <p:sldId id="301" r:id="rId18"/>
    <p:sldId id="305" r:id="rId19"/>
    <p:sldId id="313" r:id="rId20"/>
    <p:sldId id="314" r:id="rId21"/>
    <p:sldId id="31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9FC4E4-164E-4F8D-BDCB-CC362A566941}" v="45" dt="2023-08-03T18:39:10.0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8059-6D47-4DD5-A8EA-74CC1C35E6E4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5FBA4-B9B8-4275-8E1D-1421A03F3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16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4950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9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3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7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6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8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5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rgbClr val="004376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0" y="0"/>
            <a:ext cx="4700000" cy="6858000"/>
          </a:xfrm>
          <a:prstGeom prst="rect">
            <a:avLst/>
          </a:prstGeom>
          <a:solidFill>
            <a:srgbClr val="B3DE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3" name="Shape 13"/>
          <p:cNvSpPr/>
          <p:nvPr/>
        </p:nvSpPr>
        <p:spPr>
          <a:xfrm rot="10800000" flipH="1">
            <a:off x="4700000" y="-40"/>
            <a:ext cx="6858000" cy="6858000"/>
          </a:xfrm>
          <a:prstGeom prst="rtTriangle">
            <a:avLst/>
          </a:prstGeom>
          <a:solidFill>
            <a:srgbClr val="B3DE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5" name="Shape 15"/>
          <p:cNvSpPr/>
          <p:nvPr/>
        </p:nvSpPr>
        <p:spPr>
          <a:xfrm rot="10800000" flipH="1">
            <a:off x="2" y="1454352"/>
            <a:ext cx="7851935" cy="3949217"/>
          </a:xfrm>
          <a:prstGeom prst="rect">
            <a:avLst/>
          </a:prstGeom>
          <a:solidFill>
            <a:srgbClr val="0064AE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6" name="Shape 16"/>
          <p:cNvSpPr/>
          <p:nvPr/>
        </p:nvSpPr>
        <p:spPr>
          <a:xfrm rot="10800000" flipH="1">
            <a:off x="7847454" y="1454434"/>
            <a:ext cx="3949217" cy="3949217"/>
          </a:xfrm>
          <a:prstGeom prst="rtTriangle">
            <a:avLst/>
          </a:prstGeom>
          <a:solidFill>
            <a:srgbClr val="0064AE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7" name="Shape 17"/>
          <p:cNvGrpSpPr/>
          <p:nvPr/>
        </p:nvGrpSpPr>
        <p:grpSpPr>
          <a:xfrm>
            <a:off x="4902982" y="5704465"/>
            <a:ext cx="7307772" cy="577328"/>
            <a:chOff x="5582265" y="4646738"/>
            <a:chExt cx="5480829" cy="432996"/>
          </a:xfrm>
        </p:grpSpPr>
        <p:sp>
          <p:nvSpPr>
            <p:cNvPr id="18" name="Shape 18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  <p:grpSp>
          <p:nvGrpSpPr>
            <p:cNvPr id="19" name="Shape 19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Shape 20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</p:grp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158000" y="1454333"/>
            <a:ext cx="9664061" cy="394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808" y="6120572"/>
            <a:ext cx="1753193" cy="7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8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3"/>
          <p:cNvSpPr/>
          <p:nvPr userDrawn="1"/>
        </p:nvSpPr>
        <p:spPr>
          <a:xfrm>
            <a:off x="8510800" y="-7861"/>
            <a:ext cx="938000" cy="117743"/>
          </a:xfrm>
          <a:prstGeom prst="triangle">
            <a:avLst>
              <a:gd name="adj" fmla="val 32425"/>
            </a:avLst>
          </a:prstGeom>
          <a:solidFill>
            <a:srgbClr val="00355C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5" name="Shape 64"/>
          <p:cNvGrpSpPr/>
          <p:nvPr userDrawn="1"/>
        </p:nvGrpSpPr>
        <p:grpSpPr>
          <a:xfrm rot="10800000" flipH="1">
            <a:off x="4" y="53"/>
            <a:ext cx="9008224" cy="1193747"/>
            <a:chOff x="-2168138" y="330075"/>
            <a:chExt cx="8650663" cy="1699506"/>
          </a:xfrm>
        </p:grpSpPr>
        <p:sp>
          <p:nvSpPr>
            <p:cNvPr id="6" name="Shape 65"/>
            <p:cNvSpPr/>
            <p:nvPr/>
          </p:nvSpPr>
          <p:spPr>
            <a:xfrm>
              <a:off x="-2168138" y="330081"/>
              <a:ext cx="6958200" cy="1699500"/>
            </a:xfrm>
            <a:prstGeom prst="rect">
              <a:avLst/>
            </a:prstGeom>
            <a:solidFill>
              <a:srgbClr val="B3DEFF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7" name="Shape 66"/>
            <p:cNvSpPr/>
            <p:nvPr/>
          </p:nvSpPr>
          <p:spPr>
            <a:xfrm>
              <a:off x="4783025" y="330075"/>
              <a:ext cx="1699500" cy="1699500"/>
            </a:xfrm>
            <a:prstGeom prst="rtTriangle">
              <a:avLst/>
            </a:prstGeom>
            <a:solidFill>
              <a:srgbClr val="B3DEFF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8" name="Shape 67"/>
          <p:cNvGrpSpPr/>
          <p:nvPr userDrawn="1"/>
        </p:nvGrpSpPr>
        <p:grpSpPr>
          <a:xfrm rot="10800000" flipH="1">
            <a:off x="-10966" y="105175"/>
            <a:ext cx="9429907" cy="917536"/>
            <a:chOff x="-9092084" y="330075"/>
            <a:chExt cx="15574609" cy="1699501"/>
          </a:xfrm>
        </p:grpSpPr>
        <p:sp>
          <p:nvSpPr>
            <p:cNvPr id="9" name="Shape 68"/>
            <p:cNvSpPr/>
            <p:nvPr/>
          </p:nvSpPr>
          <p:spPr>
            <a:xfrm>
              <a:off x="-9092084" y="330076"/>
              <a:ext cx="13882200" cy="1699500"/>
            </a:xfrm>
            <a:prstGeom prst="rect">
              <a:avLst/>
            </a:prstGeom>
            <a:solidFill>
              <a:srgbClr val="0064AE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0" name="Shape 69"/>
            <p:cNvSpPr/>
            <p:nvPr/>
          </p:nvSpPr>
          <p:spPr>
            <a:xfrm>
              <a:off x="4783025" y="330075"/>
              <a:ext cx="1699500" cy="1699500"/>
            </a:xfrm>
            <a:prstGeom prst="rtTriangle">
              <a:avLst/>
            </a:prstGeom>
            <a:solidFill>
              <a:srgbClr val="0064AE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1" name="Shape 70"/>
          <p:cNvGrpSpPr/>
          <p:nvPr userDrawn="1"/>
        </p:nvGrpSpPr>
        <p:grpSpPr>
          <a:xfrm>
            <a:off x="9898591" y="6367481"/>
            <a:ext cx="2300971" cy="490543"/>
            <a:chOff x="5575242" y="4472723"/>
            <a:chExt cx="2202830" cy="670795"/>
          </a:xfrm>
        </p:grpSpPr>
        <p:sp>
          <p:nvSpPr>
            <p:cNvPr id="12" name="Shape 71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/>
            </a:p>
          </p:txBody>
        </p:sp>
        <p:grpSp>
          <p:nvGrpSpPr>
            <p:cNvPr id="13" name="Shape 72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" name="Shape 7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B3DEFF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18" name="Shape 74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B3DEFF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  <p:grpSp>
          <p:nvGrpSpPr>
            <p:cNvPr id="14" name="Shape 7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5" name="Shape 7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2400"/>
              </a:p>
            </p:txBody>
          </p:sp>
          <p:sp>
            <p:nvSpPr>
              <p:cNvPr id="16" name="Shape 77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2400"/>
              </a:p>
            </p:txBody>
          </p:sp>
        </p:grpSp>
      </p:grpSp>
      <p:sp>
        <p:nvSpPr>
          <p:cNvPr id="19" name="Shape 78"/>
          <p:cNvSpPr txBox="1">
            <a:spLocks noGrp="1"/>
          </p:cNvSpPr>
          <p:nvPr>
            <p:ph type="title"/>
          </p:nvPr>
        </p:nvSpPr>
        <p:spPr>
          <a:xfrm>
            <a:off x="23890" y="109882"/>
            <a:ext cx="8486911" cy="912829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ts val="3733"/>
              </a:lnSpc>
              <a:spcBef>
                <a:spcPts val="0"/>
              </a:spcBef>
              <a:defRPr sz="3733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1" y="75165"/>
            <a:ext cx="1753193" cy="7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Placeholder 28"/>
          <p:cNvSpPr>
            <a:spLocks noGrp="1"/>
          </p:cNvSpPr>
          <p:nvPr>
            <p:ph type="body" sz="quarter" idx="13"/>
          </p:nvPr>
        </p:nvSpPr>
        <p:spPr>
          <a:xfrm>
            <a:off x="203200" y="1193800"/>
            <a:ext cx="3987800" cy="1016000"/>
          </a:xfrm>
        </p:spPr>
        <p:txBody>
          <a:bodyPr/>
          <a:lstStyle>
            <a:lvl1pPr>
              <a:lnSpc>
                <a:spcPts val="2133"/>
              </a:lnSpc>
              <a:spcBef>
                <a:spcPts val="267"/>
              </a:spcBef>
              <a:spcAft>
                <a:spcPts val="267"/>
              </a:spcAft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93993" y="6358468"/>
            <a:ext cx="2844800" cy="486833"/>
          </a:xfrm>
        </p:spPr>
        <p:txBody>
          <a:bodyPr/>
          <a:lstStyle/>
          <a:p>
            <a:fld id="{D873D41D-5DC6-47FC-B380-16FC7B1D72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203200" y="2311401"/>
            <a:ext cx="4023360" cy="4406900"/>
          </a:xfrm>
        </p:spPr>
        <p:txBody>
          <a:bodyPr anchor="t"/>
          <a:lstStyle>
            <a:lvl1pPr marL="304792" indent="-304792">
              <a:lnSpc>
                <a:spcPts val="2533"/>
              </a:lnSpc>
              <a:spcBef>
                <a:spcPts val="400"/>
              </a:spcBef>
              <a:spcAft>
                <a:spcPts val="267"/>
              </a:spcAft>
              <a:buClr>
                <a:srgbClr val="FF9800"/>
              </a:buClr>
              <a:buFont typeface="+mj-lt"/>
              <a:buAutoNum type="arabicPeriod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155240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E7A98-8944-455B-97CC-E0327DBD49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6303-C3B0-4CF3-9A41-76B200559A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MSIPCM2e2647948aa7d910928e06d4" descr="{&quot;HashCode&quot;:2133105206,&quot;Placement&quot;:&quot;Footer&quot;,&quot;Top&quot;:524.1047,&quot;Left&quot;:420.843231,&quot;SlideWidth&quot;:960,&quot;SlideHeight&quot;:540}"/>
          <p:cNvSpPr txBox="1"/>
          <p:nvPr userDrawn="1"/>
        </p:nvSpPr>
        <p:spPr>
          <a:xfrm>
            <a:off x="5344709" y="6656129"/>
            <a:ext cx="1502583" cy="20187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700">
                <a:solidFill>
                  <a:srgbClr val="000000"/>
                </a:solidFill>
                <a:latin typeface="Arial" panose="020B0604020202020204" pitchFamily="34" charset="0"/>
              </a:rPr>
              <a:t>Sensitivity: Internal &amp; Restricted</a:t>
            </a:r>
          </a:p>
        </p:txBody>
      </p:sp>
    </p:spTree>
    <p:extLst>
      <p:ext uri="{BB962C8B-B14F-4D97-AF65-F5344CB8AC3E}">
        <p14:creationId xmlns:p14="http://schemas.microsoft.com/office/powerpoint/2010/main" val="280436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endors.rossstores.com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/>
              </a:rPr>
              <a:t>Ross Stores &amp; DD’s Discounts 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sz="3600" dirty="0">
                <a:solidFill>
                  <a:schemeClr val="bg1"/>
                </a:solidFill>
                <a:effectLst/>
              </a:rPr>
              <a:t>Accessing Supplier Portal 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dirty="0">
                <a:solidFill>
                  <a:schemeClr val="bg1"/>
                </a:solidFill>
                <a:effectLst/>
              </a:rPr>
              <a:t> </a:t>
            </a:r>
            <a:endParaRPr lang="en-US" sz="40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8538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49C3-8CB5-4A26-8889-E8B63545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Login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8013F-BF55-4654-88FC-990E559C0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984" y="1497669"/>
            <a:ext cx="9204815" cy="422821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URL: </a:t>
            </a:r>
            <a:r>
              <a:rPr lang="en-US" u="sng" dirty="0">
                <a:hlinkClick r:id="rId2"/>
              </a:rPr>
              <a:t>https://vendors.rossstores.com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0.1 First Time Login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0.2 Daily Login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/>
              <a:t>0.3 Forgot Password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66FE6D-5770-4030-B8B9-8F20A0531408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44018805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E4D087-8A40-4BB6-8A77-170A3862F2E4}"/>
              </a:ext>
            </a:extLst>
          </p:cNvPr>
          <p:cNvGrpSpPr/>
          <p:nvPr/>
        </p:nvGrpSpPr>
        <p:grpSpPr>
          <a:xfrm>
            <a:off x="2220013" y="4965514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D1D3C3-07FC-4B7A-AA91-FF3C89BBD2C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60C7734B-B9E4-4B14-AB73-9FD53DBE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DE0CAA-7D3F-46E5-BF62-1161E9025B92}"/>
              </a:ext>
            </a:extLst>
          </p:cNvPr>
          <p:cNvGrpSpPr/>
          <p:nvPr/>
        </p:nvGrpSpPr>
        <p:grpSpPr>
          <a:xfrm>
            <a:off x="5165462" y="5019502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4C22B9-9E53-461E-878B-3EB668D2393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47E70B7-9D0C-43C2-A644-8D0AA1C79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F2223-A0B4-45C0-B849-735A49BDC459}"/>
              </a:ext>
            </a:extLst>
          </p:cNvPr>
          <p:cNvGrpSpPr/>
          <p:nvPr/>
        </p:nvGrpSpPr>
        <p:grpSpPr>
          <a:xfrm>
            <a:off x="5349275" y="3310237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1DE2AC0-1BE9-4D82-B045-4305969B6D9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C23C2D90-0062-4E0E-99F6-DBFFE5522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3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5BE624-7860-4F8F-AFC4-A614F0557CD9}"/>
              </a:ext>
            </a:extLst>
          </p:cNvPr>
          <p:cNvGrpSpPr/>
          <p:nvPr/>
        </p:nvGrpSpPr>
        <p:grpSpPr>
          <a:xfrm>
            <a:off x="8121050" y="3098481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BBC9FFA-B561-4271-B94D-F1A00A1170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176E3D50-1E0E-4C6C-AE8F-6626A783B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C9D842-12F3-4F9A-937E-517E3DE4D739}"/>
              </a:ext>
            </a:extLst>
          </p:cNvPr>
          <p:cNvGrpSpPr/>
          <p:nvPr/>
        </p:nvGrpSpPr>
        <p:grpSpPr>
          <a:xfrm>
            <a:off x="7814011" y="359470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1D326F4-AA0C-4754-B512-7B420502594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73772F14-8C44-44F1-BB91-08E54137C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f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A9B97D-1472-43F3-8456-45DBF460B1A3}"/>
              </a:ext>
            </a:extLst>
          </p:cNvPr>
          <p:cNvGrpSpPr/>
          <p:nvPr/>
        </p:nvGrpSpPr>
        <p:grpSpPr>
          <a:xfrm>
            <a:off x="8759210" y="3612184"/>
            <a:ext cx="265113" cy="292100"/>
            <a:chOff x="4572001" y="1068222"/>
            <a:chExt cx="265113" cy="2921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C2D02FB-232F-4982-B8E3-A58CD5C2F6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TextBox 41">
              <a:extLst>
                <a:ext uri="{FF2B5EF4-FFF2-40B4-BE49-F238E27FC236}">
                  <a16:creationId xmlns:a16="http://schemas.microsoft.com/office/drawing/2014/main" id="{9B3C07B0-AA08-47B7-AF74-422B9460B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g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40ADC40-F4B8-146B-5EFB-7249FFCA8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9" y="1153404"/>
            <a:ext cx="5409806" cy="5704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6D5D4B-87ED-71CD-DE87-31727E9B7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576" y="1153404"/>
            <a:ext cx="5141571" cy="548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17561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E4D087-8A40-4BB6-8A77-170A3862F2E4}"/>
              </a:ext>
            </a:extLst>
          </p:cNvPr>
          <p:cNvGrpSpPr/>
          <p:nvPr/>
        </p:nvGrpSpPr>
        <p:grpSpPr>
          <a:xfrm>
            <a:off x="2220013" y="4965514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D1D3C3-07FC-4B7A-AA91-FF3C89BBD2C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60C7734B-B9E4-4B14-AB73-9FD53DBE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DE0CAA-7D3F-46E5-BF62-1161E9025B92}"/>
              </a:ext>
            </a:extLst>
          </p:cNvPr>
          <p:cNvGrpSpPr/>
          <p:nvPr/>
        </p:nvGrpSpPr>
        <p:grpSpPr>
          <a:xfrm>
            <a:off x="5165462" y="5019502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4C22B9-9E53-461E-878B-3EB668D2393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347E70B7-9D0C-43C2-A644-8D0AA1C79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b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F2223-A0B4-45C0-B849-735A49BDC459}"/>
              </a:ext>
            </a:extLst>
          </p:cNvPr>
          <p:cNvGrpSpPr/>
          <p:nvPr/>
        </p:nvGrpSpPr>
        <p:grpSpPr>
          <a:xfrm>
            <a:off x="5349275" y="3310237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1DE2AC0-1BE9-4D82-B045-4305969B6D93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C23C2D90-0062-4E0E-99F6-DBFFE5522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3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5BE624-7860-4F8F-AFC4-A614F0557CD9}"/>
              </a:ext>
            </a:extLst>
          </p:cNvPr>
          <p:cNvGrpSpPr/>
          <p:nvPr/>
        </p:nvGrpSpPr>
        <p:grpSpPr>
          <a:xfrm>
            <a:off x="8121050" y="3098481"/>
            <a:ext cx="265113" cy="292100"/>
            <a:chOff x="4572001" y="1068222"/>
            <a:chExt cx="265113" cy="2921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BBC9FFA-B561-4271-B94D-F1A00A1170D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176E3D50-1E0E-4C6C-AE8F-6626A783B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C9D842-12F3-4F9A-937E-517E3DE4D739}"/>
              </a:ext>
            </a:extLst>
          </p:cNvPr>
          <p:cNvGrpSpPr/>
          <p:nvPr/>
        </p:nvGrpSpPr>
        <p:grpSpPr>
          <a:xfrm>
            <a:off x="7814011" y="3594702"/>
            <a:ext cx="265113" cy="292100"/>
            <a:chOff x="4572001" y="1068222"/>
            <a:chExt cx="265113" cy="2921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1D326F4-AA0C-4754-B512-7B4205025948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73772F14-8C44-44F1-BB91-08E54137C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f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A9B97D-1472-43F3-8456-45DBF460B1A3}"/>
              </a:ext>
            </a:extLst>
          </p:cNvPr>
          <p:cNvGrpSpPr/>
          <p:nvPr/>
        </p:nvGrpSpPr>
        <p:grpSpPr>
          <a:xfrm>
            <a:off x="8759210" y="3612184"/>
            <a:ext cx="265113" cy="292100"/>
            <a:chOff x="4572001" y="1068222"/>
            <a:chExt cx="265113" cy="2921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C2D02FB-232F-4982-B8E3-A58CD5C2F67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TextBox 41">
              <a:extLst>
                <a:ext uri="{FF2B5EF4-FFF2-40B4-BE49-F238E27FC236}">
                  <a16:creationId xmlns:a16="http://schemas.microsoft.com/office/drawing/2014/main" id="{9B3C07B0-AA08-47B7-AF74-422B9460B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32EFDC1-E32C-5161-47C5-E201024EA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6229350" cy="6286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E8331A-2D5E-61E1-5E14-325148BB0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207" y="1022711"/>
            <a:ext cx="4522463" cy="563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32087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8B740-F6E3-C266-FD16-6DD5BF964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" y="1084700"/>
            <a:ext cx="5292181" cy="57644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B68DB1-289E-6F11-91D9-5B5CB45EE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726" y="1084701"/>
            <a:ext cx="6310176" cy="539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88750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0.1 Supplier Portal – First time Login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AA00C7-6490-75C3-2249-984D02A79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4468385" cy="56511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388FB8-86D5-8757-5E9B-224AF3090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886" y="1022712"/>
            <a:ext cx="4751149" cy="566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25253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0.2 Supplier Portal – Daily Login</a:t>
            </a:r>
            <a:endParaRPr lang="en-US" dirty="0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F3583F4A-59A2-4FA1-ADA0-81EE682ADF4C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1864DB-7D92-82C0-5DC5-64DFED438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711"/>
            <a:ext cx="4885765" cy="5702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918C0-62BC-B700-E156-3AFE94A34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780" y="1022711"/>
            <a:ext cx="5732107" cy="569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29808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0.2 Supplier Portal – Daily Login</a:t>
            </a:r>
            <a:endParaRPr lang="en-US" dirty="0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F3583F4A-59A2-4FA1-ADA0-81EE682ADF4C}"/>
              </a:ext>
            </a:extLst>
          </p:cNvPr>
          <p:cNvSpPr txBox="1">
            <a:spLocks/>
          </p:cNvSpPr>
          <p:nvPr/>
        </p:nvSpPr>
        <p:spPr>
          <a:xfrm>
            <a:off x="1047785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249F4-1132-9F7A-FB31-72D1E51D3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51" y="1165585"/>
            <a:ext cx="11088907" cy="518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01977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0.3 Supplier Portal –Forgot Password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E2815-DBC5-498B-9D57-0A042A586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107" y="1284514"/>
            <a:ext cx="4023360" cy="44069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Log Into Portal, click on Need Help Signing In?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Click Forgot Password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Enter your username</a:t>
            </a:r>
          </a:p>
          <a:p>
            <a:pPr marL="914400" lvl="1" indent="-457200">
              <a:lnSpc>
                <a:spcPct val="150000"/>
              </a:lnSpc>
              <a:buClr>
                <a:schemeClr val="accent2"/>
              </a:buClr>
              <a:buFont typeface="+mj-lt"/>
              <a:buAutoNum type="alphaLcParenR"/>
            </a:pPr>
            <a:r>
              <a:rPr lang="en-US" sz="2000" dirty="0"/>
              <a:t>Request via Email (Note: You can’t reset using SMS)</a:t>
            </a: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9BFB923F-7531-4622-A599-D5FFE5862FD6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A02E0F-BE57-BFDC-1B02-A689A1FC9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937" y="1266954"/>
            <a:ext cx="2484662" cy="29392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1D7A3C5-4B95-3E12-B627-F20D5C903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835" y="1166586"/>
            <a:ext cx="2022026" cy="29392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41A3919-801B-30CD-D2EA-CC1B6F0E3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4340" y="1048929"/>
            <a:ext cx="2632628" cy="31649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A23756E-0229-8463-2903-AF283359B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345" y="4337105"/>
            <a:ext cx="1809056" cy="23824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41D4407-2637-D9F1-05CA-7D1C8B042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208" y="4213851"/>
            <a:ext cx="2957242" cy="24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44258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A70-E597-46B9-A938-2C06BBF5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/>
              </a:rPr>
              <a:t>0.3 Supplier Portal –Forgot Password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E2815-DBC5-498B-9D57-0A042A586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107" y="1284514"/>
            <a:ext cx="4023360" cy="44069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Check your email and click on the Reset Email link and you will have the option to reset your password</a:t>
            </a: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9BFB923F-7531-4622-A599-D5FFE5862FD6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73322B-2A5B-6293-9D74-3076C49A0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912" y="1384393"/>
            <a:ext cx="3082485" cy="36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72120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49C3-8CB5-4A26-8889-E8B63545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Single Location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8013F-BF55-4654-88FC-990E559C0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984" y="1497669"/>
            <a:ext cx="9204815" cy="4228217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/>
              <a:t>1.3 Supplier Portal – Payments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66FE6D-5770-4030-B8B9-8F20A0531408}"/>
              </a:ext>
            </a:extLst>
          </p:cNvPr>
          <p:cNvSpPr txBox="1">
            <a:spLocks/>
          </p:cNvSpPr>
          <p:nvPr/>
        </p:nvSpPr>
        <p:spPr>
          <a:xfrm>
            <a:off x="10520887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968889216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32"/>
            <a:ext cx="8486911" cy="912829"/>
          </a:xfrm>
        </p:spPr>
        <p:txBody>
          <a:bodyPr>
            <a:normAutofit fontScale="90000"/>
          </a:bodyPr>
          <a:lstStyle/>
          <a:p>
            <a:br>
              <a:rPr lang="en-US" dirty="0">
                <a:effectLst/>
              </a:rPr>
            </a:br>
            <a:r>
              <a:rPr lang="en-US" sz="4400" dirty="0">
                <a:solidFill>
                  <a:schemeClr val="bg1"/>
                </a:solidFill>
                <a:effectLst/>
              </a:rPr>
              <a:t>1. Supplier Portal – Payments</a:t>
            </a:r>
            <a:br>
              <a:rPr lang="en-US" sz="4400" dirty="0">
                <a:solidFill>
                  <a:schemeClr val="bg1"/>
                </a:solidFill>
                <a:effectLst/>
              </a:rPr>
            </a:b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255" y="1306286"/>
            <a:ext cx="4774861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Payments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Invoice information then select search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0CED2-CC97-4401-9EE1-F4F5C6A8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271" y="1353859"/>
            <a:ext cx="724774" cy="616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649D09-A29C-4A62-AE58-6C8482D55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71" y="2252901"/>
            <a:ext cx="1380095" cy="1114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BD686-5B67-47E5-A28C-4EEA3A2A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123" y="3556932"/>
            <a:ext cx="4558418" cy="285179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962BCC6-F641-45D0-9DB0-660B007878D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90239" y="1661888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823980-004E-42A7-851B-7E801DF3AAAC}"/>
              </a:ext>
            </a:extLst>
          </p:cNvPr>
          <p:cNvCxnSpPr>
            <a:cxnSpLocks/>
          </p:cNvCxnSpPr>
          <p:nvPr/>
        </p:nvCxnSpPr>
        <p:spPr bwMode="auto">
          <a:xfrm flipH="1">
            <a:off x="6706998" y="2805338"/>
            <a:ext cx="8850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E1154CA-3C97-4E0B-8CD0-952A5DB72233}"/>
              </a:ext>
            </a:extLst>
          </p:cNvPr>
          <p:cNvCxnSpPr>
            <a:cxnSpLocks/>
          </p:cNvCxnSpPr>
          <p:nvPr/>
        </p:nvCxnSpPr>
        <p:spPr bwMode="auto">
          <a:xfrm flipH="1">
            <a:off x="8301018" y="3367106"/>
            <a:ext cx="371785" cy="7870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3C5D44-CF22-44F1-B641-29D31B1BFB0D}"/>
              </a:ext>
            </a:extLst>
          </p:cNvPr>
          <p:cNvGrpSpPr/>
          <p:nvPr/>
        </p:nvGrpSpPr>
        <p:grpSpPr>
          <a:xfrm>
            <a:off x="7256477" y="1490974"/>
            <a:ext cx="265113" cy="292100"/>
            <a:chOff x="4572001" y="1068222"/>
            <a:chExt cx="265113" cy="2921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C295E72-AF76-4D01-9C97-CD9DF247DD81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TextBox 41">
              <a:extLst>
                <a:ext uri="{FF2B5EF4-FFF2-40B4-BE49-F238E27FC236}">
                  <a16:creationId xmlns:a16="http://schemas.microsoft.com/office/drawing/2014/main" id="{800C4798-1CF3-4219-AB55-9DAF538DE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50133F-6427-47FC-AE30-296787BE1ED1}"/>
              </a:ext>
            </a:extLst>
          </p:cNvPr>
          <p:cNvGrpSpPr/>
          <p:nvPr/>
        </p:nvGrpSpPr>
        <p:grpSpPr>
          <a:xfrm>
            <a:off x="7592037" y="2637862"/>
            <a:ext cx="265113" cy="292100"/>
            <a:chOff x="4572001" y="1068222"/>
            <a:chExt cx="265113" cy="2921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6FFE026-1571-4291-8DD4-AF9F42270D6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TextBox 41">
              <a:extLst>
                <a:ext uri="{FF2B5EF4-FFF2-40B4-BE49-F238E27FC236}">
                  <a16:creationId xmlns:a16="http://schemas.microsoft.com/office/drawing/2014/main" id="{7D020071-B2B8-4028-9642-8F4BD5B6A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ED6CC20-F09D-43B0-9E25-CF72F0C5ECB6}"/>
              </a:ext>
            </a:extLst>
          </p:cNvPr>
          <p:cNvGrpSpPr/>
          <p:nvPr/>
        </p:nvGrpSpPr>
        <p:grpSpPr>
          <a:xfrm>
            <a:off x="8601169" y="3074306"/>
            <a:ext cx="265113" cy="292100"/>
            <a:chOff x="4572001" y="1068222"/>
            <a:chExt cx="265113" cy="2921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9AA0289-10EF-4A7D-82BA-1FEDE0573F10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TextBox 41">
              <a:extLst>
                <a:ext uri="{FF2B5EF4-FFF2-40B4-BE49-F238E27FC236}">
                  <a16:creationId xmlns:a16="http://schemas.microsoft.com/office/drawing/2014/main" id="{D4C17A82-C74D-4B68-A51C-4FB4E870CA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9509793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1881" y="1353788"/>
            <a:ext cx="11839698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 List is displayed based on the search parameters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Payment Reference ID hyperlink to review details of the payments.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68537" y="6484223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C5C9C-DAD6-4AC6-BC6E-C74382F5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8" y="2613737"/>
            <a:ext cx="2471919" cy="333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07350A-8355-445C-81A1-ED04FE721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24" y="2342417"/>
            <a:ext cx="6582811" cy="425946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679975-7052-48DD-9591-CE90C369DF92}"/>
              </a:ext>
            </a:extLst>
          </p:cNvPr>
          <p:cNvGrpSpPr/>
          <p:nvPr/>
        </p:nvGrpSpPr>
        <p:grpSpPr>
          <a:xfrm>
            <a:off x="1840522" y="3895370"/>
            <a:ext cx="265113" cy="292100"/>
            <a:chOff x="4572001" y="1068222"/>
            <a:chExt cx="265113" cy="2921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1933E4A-BDE1-4EAE-BD6B-6A557DE5E8A7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TextBox 41">
              <a:extLst>
                <a:ext uri="{FF2B5EF4-FFF2-40B4-BE49-F238E27FC236}">
                  <a16:creationId xmlns:a16="http://schemas.microsoft.com/office/drawing/2014/main" id="{9272B9F6-3EFD-44F6-90AB-12E4B0D92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A7765E-FEED-43CE-900A-DE07275C8E93}"/>
              </a:ext>
            </a:extLst>
          </p:cNvPr>
          <p:cNvCxnSpPr>
            <a:cxnSpLocks/>
            <a:endCxn id="4" idx="1"/>
          </p:cNvCxnSpPr>
          <p:nvPr/>
        </p:nvCxnSpPr>
        <p:spPr bwMode="auto">
          <a:xfrm>
            <a:off x="2114025" y="4111474"/>
            <a:ext cx="716299" cy="3606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30028998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1.3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005" y="1330036"/>
            <a:ext cx="11673444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details are displayed.</a:t>
            </a: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46EDD-A13A-4044-87B9-431A99E2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854" y="2208008"/>
            <a:ext cx="2247900" cy="428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FFF031-113A-4095-9A56-9F404FB47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096" y="3243414"/>
            <a:ext cx="2190693" cy="242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AA80C-7F1E-4BA6-8A70-791CAA4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763" y="3713504"/>
            <a:ext cx="887163" cy="428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9B92F-0AEE-49FD-8A32-DA47128B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494" y="1838194"/>
            <a:ext cx="7312465" cy="476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30709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5B8B-4CA2-4269-BE12-1A312679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Supplier Portal – Multiple Vendor IDs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A55A6-9F84-4583-83F0-1DE536A70D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1843" y="1990753"/>
            <a:ext cx="6524770" cy="2153409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</a:pPr>
            <a:r>
              <a:rPr lang="en-US" sz="2800" dirty="0"/>
              <a:t>2.2 Supplier Portal – Payments</a:t>
            </a:r>
          </a:p>
          <a:p>
            <a:endParaRPr lang="en-US" sz="20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C36BBA5-E7E0-4B04-901D-50E4716B9B49}"/>
              </a:ext>
            </a:extLst>
          </p:cNvPr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775947575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32"/>
            <a:ext cx="8486911" cy="912829"/>
          </a:xfrm>
        </p:spPr>
        <p:txBody>
          <a:bodyPr>
            <a:normAutofit fontScale="90000"/>
          </a:bodyPr>
          <a:lstStyle/>
          <a:p>
            <a:br>
              <a:rPr lang="en-US" dirty="0">
                <a:effectLst/>
              </a:rPr>
            </a:br>
            <a:r>
              <a:rPr lang="en-US" sz="4400" dirty="0">
                <a:solidFill>
                  <a:schemeClr val="bg1"/>
                </a:solidFill>
                <a:effectLst/>
              </a:rPr>
              <a:t>2.2 Supplier Portal – Payments</a:t>
            </a:r>
            <a:br>
              <a:rPr lang="en-US" sz="4400" dirty="0">
                <a:solidFill>
                  <a:schemeClr val="bg1"/>
                </a:solidFill>
                <a:effectLst/>
              </a:rPr>
            </a:b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255" y="1306286"/>
            <a:ext cx="4774861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get back to the tile screen press the home button on the top right of the page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Payments Tile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Invoice information then select search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0CED2-CC97-4401-9EE1-F4F5C6A8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271" y="1353859"/>
            <a:ext cx="724774" cy="616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649D09-A29C-4A62-AE58-6C8482D55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71" y="2252901"/>
            <a:ext cx="1380095" cy="1114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BD686-5B67-47E5-A28C-4EEA3A2A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123" y="3556932"/>
            <a:ext cx="4558418" cy="285179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3299593-52F8-42C7-B2F0-3816C58BAD78}"/>
              </a:ext>
            </a:extLst>
          </p:cNvPr>
          <p:cNvCxnSpPr>
            <a:cxnSpLocks/>
          </p:cNvCxnSpPr>
          <p:nvPr/>
        </p:nvCxnSpPr>
        <p:spPr bwMode="auto">
          <a:xfrm flipH="1">
            <a:off x="6190239" y="1661888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CC8B87-7DE1-422F-8084-89B407E98834}"/>
              </a:ext>
            </a:extLst>
          </p:cNvPr>
          <p:cNvCxnSpPr>
            <a:cxnSpLocks/>
          </p:cNvCxnSpPr>
          <p:nvPr/>
        </p:nvCxnSpPr>
        <p:spPr bwMode="auto">
          <a:xfrm flipH="1">
            <a:off x="6812423" y="2779022"/>
            <a:ext cx="10662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7B8E05-2973-4C14-992B-8FB692B67D1E}"/>
              </a:ext>
            </a:extLst>
          </p:cNvPr>
          <p:cNvCxnSpPr>
            <a:cxnSpLocks/>
          </p:cNvCxnSpPr>
          <p:nvPr/>
        </p:nvCxnSpPr>
        <p:spPr bwMode="auto">
          <a:xfrm flipH="1">
            <a:off x="9652200" y="3168405"/>
            <a:ext cx="124854" cy="7744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1337D5-8827-4976-9821-B3D2E42B32AD}"/>
              </a:ext>
            </a:extLst>
          </p:cNvPr>
          <p:cNvGrpSpPr/>
          <p:nvPr/>
        </p:nvGrpSpPr>
        <p:grpSpPr>
          <a:xfrm>
            <a:off x="7265403" y="1510792"/>
            <a:ext cx="265113" cy="292100"/>
            <a:chOff x="4572001" y="1068222"/>
            <a:chExt cx="265113" cy="292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84E819C-4DEF-4CBB-984D-53E437D6F8D0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8D4BB0B5-9D8B-49AD-8BE5-56F070B23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A8DF77-4361-4262-9E31-5D9056738533}"/>
              </a:ext>
            </a:extLst>
          </p:cNvPr>
          <p:cNvGrpSpPr/>
          <p:nvPr/>
        </p:nvGrpSpPr>
        <p:grpSpPr>
          <a:xfrm>
            <a:off x="7878661" y="2601904"/>
            <a:ext cx="265113" cy="292100"/>
            <a:chOff x="4572001" y="1068222"/>
            <a:chExt cx="265113" cy="2921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612F47E-F07E-4B81-988B-DAB703C3F929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9DEAD8EC-A3BF-4FD0-8C7D-D6CB9AE83C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57771D-E950-46EC-9BBD-F2B26314059D}"/>
              </a:ext>
            </a:extLst>
          </p:cNvPr>
          <p:cNvGrpSpPr/>
          <p:nvPr/>
        </p:nvGrpSpPr>
        <p:grpSpPr>
          <a:xfrm>
            <a:off x="9652200" y="2856452"/>
            <a:ext cx="265113" cy="292100"/>
            <a:chOff x="4572001" y="1068222"/>
            <a:chExt cx="265113" cy="2921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3DC2192-C4C8-41F0-8F36-22D2BD5CBF8C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id="{DA47A29C-F9E3-4077-A9D7-7ED5B59CCE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894038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1881" y="1353788"/>
            <a:ext cx="11839698" cy="128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Payments Made List is displayed based on the search parameters provided.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Payment Reference ID hyperlink to review details of the payments.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C5C9C-DAD6-4AC6-BC6E-C74382F5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8" y="2613737"/>
            <a:ext cx="2471919" cy="333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07350A-8355-445C-81A1-ED04FE721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24" y="2342417"/>
            <a:ext cx="6582811" cy="425946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A2FF0A-0FF7-4080-8C33-65A394445AC9}"/>
              </a:ext>
            </a:extLst>
          </p:cNvPr>
          <p:cNvCxnSpPr>
            <a:cxnSpLocks/>
          </p:cNvCxnSpPr>
          <p:nvPr/>
        </p:nvCxnSpPr>
        <p:spPr bwMode="auto">
          <a:xfrm>
            <a:off x="2256639" y="3498209"/>
            <a:ext cx="573685" cy="9645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D70970-994B-485C-8E65-D9D7B0075349}"/>
              </a:ext>
            </a:extLst>
          </p:cNvPr>
          <p:cNvGrpSpPr/>
          <p:nvPr/>
        </p:nvGrpSpPr>
        <p:grpSpPr>
          <a:xfrm>
            <a:off x="2040698" y="3206109"/>
            <a:ext cx="265113" cy="292100"/>
            <a:chOff x="4572001" y="1068222"/>
            <a:chExt cx="265113" cy="2921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A6D7E9-9D39-4C54-917E-464F71BA44F5}"/>
                </a:ext>
              </a:extLst>
            </p:cNvPr>
            <p:cNvSpPr/>
            <p:nvPr/>
          </p:nvSpPr>
          <p:spPr bwMode="auto">
            <a:xfrm>
              <a:off x="4572001" y="1085704"/>
              <a:ext cx="265113" cy="263525"/>
            </a:xfrm>
            <a:prstGeom prst="ellipse">
              <a:avLst/>
            </a:prstGeom>
            <a:solidFill>
              <a:srgbClr val="FF98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794CFC8E-F79B-45C6-B638-158C37347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1" y="1068222"/>
              <a:ext cx="2651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00" b="1" dirty="0">
                  <a:solidFill>
                    <a:schemeClr val="bg1"/>
                  </a:solidFill>
                  <a:cs typeface="Arial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8117022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2.3 Supplier Portal – Payments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005" y="1330036"/>
            <a:ext cx="11673444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details are displayed.</a:t>
            </a: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638333" y="6484224"/>
            <a:ext cx="1553667" cy="235319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867" dirty="0"/>
              <a:t>31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46EDD-A13A-4044-87B9-431A99E2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854" y="2208008"/>
            <a:ext cx="2247900" cy="428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FFF031-113A-4095-9A56-9F404FB47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096" y="3243414"/>
            <a:ext cx="2190693" cy="242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AA80C-7F1E-4BA6-8A70-791CAA4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763" y="3713504"/>
            <a:ext cx="887163" cy="428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9B92F-0AEE-49FD-8A32-DA47128B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926" y="1330036"/>
            <a:ext cx="7312465" cy="476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61080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5717D81C3C944AC09B7F082E9D442" ma:contentTypeVersion="11" ma:contentTypeDescription="Create a new document." ma:contentTypeScope="" ma:versionID="aa927ca6477be15ff978d8554d8d8a3e">
  <xsd:schema xmlns:xsd="http://www.w3.org/2001/XMLSchema" xmlns:xs="http://www.w3.org/2001/XMLSchema" xmlns:p="http://schemas.microsoft.com/office/2006/metadata/properties" xmlns:ns1="http://schemas.microsoft.com/sharepoint/v3" xmlns:ns2="957b177c-33c7-4622-90b1-c9f6823c777f" xmlns:ns3="9cd8de76-56bc-4a3c-90f4-b4bfa14da4e6" targetNamespace="http://schemas.microsoft.com/office/2006/metadata/properties" ma:root="true" ma:fieldsID="fbd45b90ef330d1e7faa3ceb2218a400" ns1:_="" ns2:_="" ns3:_="">
    <xsd:import namespace="http://schemas.microsoft.com/sharepoint/v3"/>
    <xsd:import namespace="957b177c-33c7-4622-90b1-c9f6823c777f"/>
    <xsd:import namespace="9cd8de76-56bc-4a3c-90f4-b4bfa14da4e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7b177c-33c7-4622-90b1-c9f6823c77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8de76-56bc-4a3c-90f4-b4bfa14da4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6D907BF-009E-4EA0-90D0-1664D8BD77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A64B95-BB49-4139-82D3-5CDD9AE3AD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57b177c-33c7-4622-90b1-c9f6823c777f"/>
    <ds:schemaRef ds:uri="9cd8de76-56bc-4a3c-90f4-b4bfa14da4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07C003-9539-4AE3-A26E-AD387FABF8FF}">
  <ds:schemaRefs>
    <ds:schemaRef ds:uri="http://schemas.microsoft.com/sharepoint/v3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9cd8de76-56bc-4a3c-90f4-b4bfa14da4e6"/>
    <ds:schemaRef ds:uri="957b177c-33c7-4622-90b1-c9f6823c777f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362</Words>
  <Application>Microsoft Office PowerPoint</Application>
  <PresentationFormat>Widescreen</PresentationFormat>
  <Paragraphs>78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Arvo</vt:lpstr>
      <vt:lpstr>Calibri</vt:lpstr>
      <vt:lpstr>Calibri Light</vt:lpstr>
      <vt:lpstr>Office Theme</vt:lpstr>
      <vt:lpstr>Ross Stores &amp; DD’s Discounts  Accessing Supplier Portal   </vt:lpstr>
      <vt:lpstr>Supplier Portal – Login</vt:lpstr>
      <vt:lpstr> 0.1 Supplier Portal – First time Login </vt:lpstr>
      <vt:lpstr> 0.1 Supplier Portal – First time Login </vt:lpstr>
      <vt:lpstr> 0.1 Supplier Portal – First time Login </vt:lpstr>
      <vt:lpstr> 0.1 Supplier Portal – First time Login </vt:lpstr>
      <vt:lpstr>0.2 Supplier Portal – Daily Login</vt:lpstr>
      <vt:lpstr>0.2 Supplier Portal – Daily Login</vt:lpstr>
      <vt:lpstr>0.3 Supplier Portal –Forgot Password</vt:lpstr>
      <vt:lpstr>0.3 Supplier Portal –Forgot Password</vt:lpstr>
      <vt:lpstr>Supplier Portal – Single Location</vt:lpstr>
      <vt:lpstr> 1. Supplier Portal – Payments </vt:lpstr>
      <vt:lpstr> 1.3 Supplier Portal – Payments </vt:lpstr>
      <vt:lpstr> 1.3 Supplier Portal – Payments </vt:lpstr>
      <vt:lpstr>Supplier Portal – Multiple Vendor IDs</vt:lpstr>
      <vt:lpstr> 2.2 Supplier Portal – Payments </vt:lpstr>
      <vt:lpstr> 2.3 Supplier Portal – Payments </vt:lpstr>
      <vt:lpstr> 2.3 Supplier Portal – Payments </vt:lpstr>
    </vt:vector>
  </TitlesOfParts>
  <Company>Wipro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Delete Vouchers</dc:title>
  <dc:creator>Abhishek Nipun (BAS)</dc:creator>
  <cp:lastModifiedBy>Margarita Rojas Torres</cp:lastModifiedBy>
  <cp:revision>209</cp:revision>
  <dcterms:created xsi:type="dcterms:W3CDTF">2018-03-23T11:11:08Z</dcterms:created>
  <dcterms:modified xsi:type="dcterms:W3CDTF">2023-08-08T16:27:17Z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9a70571-31c6-4603-80c1-ef2fb871a62a_Enabled">
    <vt:lpwstr>True</vt:lpwstr>
  </property>
  <property fmtid="{D5CDD505-2E9C-101B-9397-08002B2CF9AE}" pid="3" name="MSIP_Label_b9a70571-31c6-4603-80c1-ef2fb871a62a_SiteId">
    <vt:lpwstr>258ac4e4-146a-411e-9dc8-79a9e12fd6da</vt:lpwstr>
  </property>
  <property fmtid="{D5CDD505-2E9C-101B-9397-08002B2CF9AE}" pid="4" name="MSIP_Label_b9a70571-31c6-4603-80c1-ef2fb871a62a_Ref">
    <vt:lpwstr>https://api.informationprotection.azure.com/api/258ac4e4-146a-411e-9dc8-79a9e12fd6da</vt:lpwstr>
  </property>
  <property fmtid="{D5CDD505-2E9C-101B-9397-08002B2CF9AE}" pid="5" name="MSIP_Label_b9a70571-31c6-4603-80c1-ef2fb871a62a_Owner">
    <vt:lpwstr>AB394593@wipro.com</vt:lpwstr>
  </property>
  <property fmtid="{D5CDD505-2E9C-101B-9397-08002B2CF9AE}" pid="6" name="MSIP_Label_b9a70571-31c6-4603-80c1-ef2fb871a62a_SetDate">
    <vt:lpwstr>2018-03-23T16:42:02.4249471+05:30</vt:lpwstr>
  </property>
  <property fmtid="{D5CDD505-2E9C-101B-9397-08002B2CF9AE}" pid="7" name="MSIP_Label_b9a70571-31c6-4603-80c1-ef2fb871a62a_Name">
    <vt:lpwstr>Internal and Restricted</vt:lpwstr>
  </property>
  <property fmtid="{D5CDD505-2E9C-101B-9397-08002B2CF9AE}" pid="8" name="MSIP_Label_b9a70571-31c6-4603-80c1-ef2fb871a62a_Application">
    <vt:lpwstr>Microsoft Azure Information Protection</vt:lpwstr>
  </property>
  <property fmtid="{D5CDD505-2E9C-101B-9397-08002B2CF9AE}" pid="9" name="MSIP_Label_b9a70571-31c6-4603-80c1-ef2fb871a62a_Extended_MSFT_Method">
    <vt:lpwstr>Automatic</vt:lpwstr>
  </property>
  <property fmtid="{D5CDD505-2E9C-101B-9397-08002B2CF9AE}" pid="10" name="Sensitivity">
    <vt:lpwstr>Internal and Restricted</vt:lpwstr>
  </property>
  <property fmtid="{D5CDD505-2E9C-101B-9397-08002B2CF9AE}" pid="11" name="ContentTypeId">
    <vt:lpwstr>0x0101007BB5717D81C3C944AC09B7F082E9D442</vt:lpwstr>
  </property>
</Properties>
</file>